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  <p:sldId id="260" r:id="rId4"/>
    <p:sldId id="261" r:id="rId5"/>
    <p:sldId id="262" r:id="rId6"/>
    <p:sldId id="263" r:id="rId7"/>
    <p:sldId id="264" r:id="rId8"/>
    <p:sldId id="267" r:id="rId9"/>
    <p:sldId id="269" r:id="rId10"/>
    <p:sldId id="270" r:id="rId11"/>
    <p:sldId id="265" r:id="rId12"/>
    <p:sldId id="266" r:id="rId13"/>
    <p:sldId id="268" r:id="rId14"/>
    <p:sldId id="272" r:id="rId15"/>
    <p:sldId id="271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302" r:id="rId31"/>
    <p:sldId id="303" r:id="rId32"/>
    <p:sldId id="304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7" r:id="rId42"/>
    <p:sldId id="298" r:id="rId43"/>
    <p:sldId id="295" r:id="rId44"/>
    <p:sldId id="296" r:id="rId45"/>
    <p:sldId id="299" r:id="rId46"/>
    <p:sldId id="301" r:id="rId47"/>
    <p:sldId id="300" r:id="rId48"/>
    <p:sldId id="305" r:id="rId49"/>
    <p:sldId id="306" r:id="rId50"/>
    <p:sldId id="307" r:id="rId51"/>
    <p:sldId id="308" r:id="rId52"/>
    <p:sldId id="309" r:id="rId53"/>
    <p:sldId id="310" r:id="rId54"/>
    <p:sldId id="311" r:id="rId55"/>
    <p:sldId id="312" r:id="rId56"/>
    <p:sldId id="313" r:id="rId57"/>
    <p:sldId id="314" r:id="rId58"/>
    <p:sldId id="315" r:id="rId59"/>
    <p:sldId id="316" r:id="rId60"/>
    <p:sldId id="317" r:id="rId61"/>
    <p:sldId id="318" r:id="rId62"/>
    <p:sldId id="319" r:id="rId63"/>
    <p:sldId id="259" r:id="rId6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238"/>
    <p:restoredTop sz="94708"/>
  </p:normalViewPr>
  <p:slideViewPr>
    <p:cSldViewPr snapToGrid="0" snapToObjects="1">
      <p:cViewPr varScale="1">
        <p:scale>
          <a:sx n="136" d="100"/>
          <a:sy n="136" d="100"/>
        </p:scale>
        <p:origin x="504" y="20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presProps" Target="presProps.xml"/><Relationship Id="rId66" Type="http://schemas.openxmlformats.org/officeDocument/2006/relationships/viewProps" Target="viewProps.xml"/><Relationship Id="rId67" Type="http://schemas.openxmlformats.org/officeDocument/2006/relationships/theme" Target="theme/theme1.xml"/><Relationship Id="rId68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945AA-D98E-6045-9D6F-F3826015328D}" type="datetimeFigureOut">
              <a:rPr lang="en-US" smtClean="0"/>
              <a:t>12/5/16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4C8D-3867-D14F-8805-01FB6897E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7108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945AA-D98E-6045-9D6F-F3826015328D}" type="datetimeFigureOut">
              <a:rPr lang="en-US" smtClean="0"/>
              <a:t>12/5/16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4C8D-3867-D14F-8805-01FB6897E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8129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945AA-D98E-6045-9D6F-F3826015328D}" type="datetimeFigureOut">
              <a:rPr lang="en-US" smtClean="0"/>
              <a:t>12/5/16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4C8D-3867-D14F-8805-01FB6897E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0496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945AA-D98E-6045-9D6F-F3826015328D}" type="datetimeFigureOut">
              <a:rPr lang="en-US" smtClean="0"/>
              <a:t>12/5/16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4C8D-3867-D14F-8805-01FB6897E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7544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945AA-D98E-6045-9D6F-F3826015328D}" type="datetimeFigureOut">
              <a:rPr lang="en-US" smtClean="0"/>
              <a:t>12/5/16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4C8D-3867-D14F-8805-01FB6897E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4415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945AA-D98E-6045-9D6F-F3826015328D}" type="datetimeFigureOut">
              <a:rPr lang="en-US" smtClean="0"/>
              <a:t>12/5/16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4C8D-3867-D14F-8805-01FB6897E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5256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945AA-D98E-6045-9D6F-F3826015328D}" type="datetimeFigureOut">
              <a:rPr lang="en-US" smtClean="0"/>
              <a:t>12/5/16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4C8D-3867-D14F-8805-01FB6897E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5789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945AA-D98E-6045-9D6F-F3826015328D}" type="datetimeFigureOut">
              <a:rPr lang="en-US" smtClean="0"/>
              <a:t>12/5/16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4C8D-3867-D14F-8805-01FB6897E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3314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945AA-D98E-6045-9D6F-F3826015328D}" type="datetimeFigureOut">
              <a:rPr lang="en-US" smtClean="0"/>
              <a:t>12/5/16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4C8D-3867-D14F-8805-01FB6897E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4133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945AA-D98E-6045-9D6F-F3826015328D}" type="datetimeFigureOut">
              <a:rPr lang="en-US" smtClean="0"/>
              <a:t>12/5/16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4C8D-3867-D14F-8805-01FB6897E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5110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945AA-D98E-6045-9D6F-F3826015328D}" type="datetimeFigureOut">
              <a:rPr lang="en-US" smtClean="0"/>
              <a:t>12/5/16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4C8D-3867-D14F-8805-01FB6897E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8994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D945AA-D98E-6045-9D6F-F3826015328D}" type="datetimeFigureOut">
              <a:rPr lang="en-US" smtClean="0"/>
              <a:t>12/5/16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864C8D-3867-D14F-8805-01FB6897E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9207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685800" y="1270111"/>
            <a:ext cx="7772400" cy="2330340"/>
          </a:xfrm>
        </p:spPr>
        <p:txBody>
          <a:bodyPr>
            <a:normAutofit/>
          </a:bodyPr>
          <a:lstStyle/>
          <a:p>
            <a:r>
              <a:rPr lang="en-US" sz="3600" dirty="0" err="1"/>
              <a:t>DevOps</a:t>
            </a:r>
            <a:r>
              <a:rPr lang="en-US" sz="3600" dirty="0"/>
              <a:t> &amp; Cloud Infrastructure</a:t>
            </a:r>
            <a:br>
              <a:rPr lang="en-US" sz="3600" dirty="0"/>
            </a:br>
            <a:r>
              <a:rPr lang="en-US" sz="3600"/>
              <a:t>SEIS </a:t>
            </a:r>
            <a:r>
              <a:rPr lang="en-US" sz="3600" smtClean="0"/>
              <a:t>665</a:t>
            </a:r>
            <a:r>
              <a:rPr lang="en-US" sz="3600" dirty="0"/>
              <a:t/>
            </a:r>
            <a:br>
              <a:rPr lang="en-US" sz="3600" dirty="0"/>
            </a:br>
            <a:r>
              <a:rPr lang="en-US" sz="3600" dirty="0"/>
              <a:t>Week </a:t>
            </a:r>
            <a:r>
              <a:rPr lang="en-US" sz="3600" dirty="0" smtClean="0"/>
              <a:t>13</a:t>
            </a:r>
            <a:endParaRPr lang="en-US" sz="3600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>
            <a:normAutofit fontScale="70000" lnSpcReduction="20000"/>
          </a:bodyPr>
          <a:lstStyle/>
          <a:p>
            <a:pPr algn="l"/>
            <a:r>
              <a:rPr lang="en-US" dirty="0" smtClean="0"/>
              <a:t>Jason Baker</a:t>
            </a:r>
          </a:p>
          <a:p>
            <a:pPr algn="l"/>
            <a:r>
              <a:rPr lang="en-US" dirty="0" smtClean="0"/>
              <a:t>Adjunct Instructor</a:t>
            </a:r>
          </a:p>
          <a:p>
            <a:pPr algn="l"/>
            <a:r>
              <a:rPr lang="en-US" dirty="0" smtClean="0"/>
              <a:t>Graduate Programs in Software</a:t>
            </a:r>
          </a:p>
          <a:p>
            <a:pPr algn="l"/>
            <a:r>
              <a:rPr lang="en-US" dirty="0" smtClean="0"/>
              <a:t>University of St. Thomas</a:t>
            </a:r>
          </a:p>
          <a:p>
            <a:pPr algn="l"/>
            <a:r>
              <a:rPr lang="en-US" dirty="0" smtClean="0"/>
              <a:t>St. Paul, MN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6990" y="3886200"/>
            <a:ext cx="129540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3408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54286"/>
            <a:ext cx="9144000" cy="397708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95979" y="850700"/>
            <a:ext cx="3377647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Google data center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5213445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Power Generation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697562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DC operators consider self-generated power to be the most reliable power in facility and primary power source.</a:t>
            </a:r>
          </a:p>
          <a:p>
            <a:pPr lvl="1"/>
            <a:r>
              <a:rPr lang="en-US" dirty="0" smtClean="0"/>
              <a:t>Utility power is used even though it is less reliable because it’s cheaper.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Generators are configured in an N+1 configuration.</a:t>
            </a:r>
          </a:p>
          <a:p>
            <a:pPr lvl="1"/>
            <a:r>
              <a:rPr lang="en-US" dirty="0" smtClean="0"/>
              <a:t>N+1 means that one additional generator is installed beyond what is needed to support the DC (failover for redundancy/ maintenance).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Generators usually run on diesel fuel or natural gas.</a:t>
            </a:r>
          </a:p>
          <a:p>
            <a:pPr lvl="1"/>
            <a:r>
              <a:rPr lang="en-US" dirty="0" smtClean="0"/>
              <a:t>Special mix and heating bed required for cold climates</a:t>
            </a:r>
          </a:p>
          <a:p>
            <a:pPr lvl="1"/>
            <a:r>
              <a:rPr lang="en-US" dirty="0" smtClean="0"/>
              <a:t>Onsite storage tank required (thousands of gallons)</a:t>
            </a:r>
          </a:p>
          <a:p>
            <a:pPr lvl="1"/>
            <a:r>
              <a:rPr lang="en-US" dirty="0" smtClean="0"/>
              <a:t>Emergency response refueling contract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68337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383" y="183461"/>
            <a:ext cx="4933546" cy="370015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189279" y="335222"/>
            <a:ext cx="32670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External generator sitting on fuel</a:t>
            </a:r>
          </a:p>
          <a:p>
            <a:r>
              <a:rPr lang="en-US" dirty="0" smtClean="0"/>
              <a:t>bed.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15196" y="5667417"/>
            <a:ext cx="32144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Internal generator – lower risk of weather-related issues.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1288" y="3465321"/>
            <a:ext cx="4591483" cy="3056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9709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Power Switching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Data centers receive power from multiple sources and need a way to switch from one source to another.</a:t>
            </a:r>
          </a:p>
          <a:p>
            <a:endParaRPr lang="en-US" dirty="0" smtClean="0"/>
          </a:p>
          <a:p>
            <a:r>
              <a:rPr lang="en-US" b="1" dirty="0" smtClean="0"/>
              <a:t>Automatic Transfer Switch </a:t>
            </a:r>
            <a:r>
              <a:rPr lang="en-US" dirty="0" smtClean="0"/>
              <a:t>(ATS) provides power switching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Problem: switching power isn’t instantaneous</a:t>
            </a:r>
          </a:p>
          <a:p>
            <a:pPr lvl="2"/>
            <a:r>
              <a:rPr lang="en-US" dirty="0" smtClean="0"/>
              <a:t>Generators need time to start up (5-10 seconds)</a:t>
            </a:r>
          </a:p>
          <a:p>
            <a:pPr lvl="2"/>
            <a:r>
              <a:rPr lang="en-US" dirty="0" smtClean="0"/>
              <a:t>Power phases need time to synchronize (3-phase power)</a:t>
            </a:r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Solution: </a:t>
            </a:r>
            <a:r>
              <a:rPr lang="en-US" b="1" dirty="0" smtClean="0"/>
              <a:t>ride time power </a:t>
            </a:r>
            <a:r>
              <a:rPr lang="en-US" dirty="0" smtClean="0"/>
              <a:t>to bridge gap in time between utility failure and self-generated power.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51413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6800" y="1004870"/>
            <a:ext cx="6350000" cy="55753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47957" y="1004871"/>
            <a:ext cx="21888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Automatic Transfer Switches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2517584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Uninterruptable Power Supply (UPS)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1835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A UPS provides ride time power in a data center facility.</a:t>
            </a:r>
          </a:p>
          <a:p>
            <a:r>
              <a:rPr lang="en-US" dirty="0" smtClean="0"/>
              <a:t>Two key types:</a:t>
            </a:r>
          </a:p>
          <a:p>
            <a:pPr lvl="1"/>
            <a:r>
              <a:rPr lang="en-US" b="1" dirty="0" smtClean="0"/>
              <a:t>Batteries</a:t>
            </a:r>
            <a:r>
              <a:rPr lang="en-US" dirty="0" smtClean="0"/>
              <a:t> (traditional)</a:t>
            </a:r>
          </a:p>
          <a:p>
            <a:pPr lvl="2"/>
            <a:r>
              <a:rPr lang="en-US" dirty="0" smtClean="0"/>
              <a:t>Key benefit: provides 5-10 minutes of ride time power</a:t>
            </a:r>
          </a:p>
          <a:p>
            <a:pPr lvl="2"/>
            <a:r>
              <a:rPr lang="en-US" dirty="0" smtClean="0"/>
              <a:t>Batteries are wired in series and strings go bad over time requiring quarterly audits and maintenance</a:t>
            </a:r>
          </a:p>
          <a:p>
            <a:pPr lvl="2"/>
            <a:r>
              <a:rPr lang="en-US" dirty="0" smtClean="0"/>
              <a:t>More cooling and space required to house</a:t>
            </a:r>
          </a:p>
          <a:p>
            <a:pPr lvl="2"/>
            <a:r>
              <a:rPr lang="en-US" dirty="0" smtClean="0"/>
              <a:t>Environmentally unfriendly</a:t>
            </a:r>
          </a:p>
          <a:p>
            <a:pPr lvl="2"/>
            <a:endParaRPr lang="en-US" dirty="0" smtClean="0"/>
          </a:p>
          <a:p>
            <a:pPr lvl="1"/>
            <a:r>
              <a:rPr lang="en-US" b="1" dirty="0" smtClean="0"/>
              <a:t>Flywheels</a:t>
            </a:r>
          </a:p>
          <a:p>
            <a:pPr lvl="2"/>
            <a:r>
              <a:rPr lang="en-US" dirty="0" smtClean="0"/>
              <a:t>Cabinet containing steel or carbon fiber wheel spinning at a high rate, usually in a vacuum on magnetic bearings</a:t>
            </a:r>
          </a:p>
          <a:p>
            <a:pPr lvl="2"/>
            <a:r>
              <a:rPr lang="en-US" dirty="0" smtClean="0"/>
              <a:t>Inertia of spinning wheel generates 8-10 seconds of power</a:t>
            </a:r>
          </a:p>
          <a:p>
            <a:pPr lvl="2"/>
            <a:r>
              <a:rPr lang="en-US" dirty="0" smtClean="0"/>
              <a:t>Very low maintenance</a:t>
            </a:r>
          </a:p>
          <a:p>
            <a:pPr lvl="2"/>
            <a:r>
              <a:rPr lang="en-US" dirty="0" smtClean="0"/>
              <a:t>Low physical space and cooling requirements</a:t>
            </a:r>
          </a:p>
          <a:p>
            <a:pPr lvl="2"/>
            <a:r>
              <a:rPr lang="en-US" dirty="0" smtClean="0"/>
              <a:t>Expensive</a:t>
            </a:r>
          </a:p>
          <a:p>
            <a:pPr lvl="2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4599028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7146" y="135277"/>
            <a:ext cx="5006588" cy="330170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439" y="3427458"/>
            <a:ext cx="4263319" cy="319748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80858" y="2946359"/>
            <a:ext cx="1768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Battery Cabinets</a:t>
            </a:r>
            <a:endParaRPr 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6078534" y="3649381"/>
            <a:ext cx="27618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Battery racks </a:t>
            </a:r>
          </a:p>
          <a:p>
            <a:r>
              <a:rPr lang="en-US" dirty="0" smtClean="0"/>
              <a:t>(more common at </a:t>
            </a:r>
            <a:r>
              <a:rPr lang="en-US" dirty="0" err="1" smtClean="0"/>
              <a:t>telco</a:t>
            </a:r>
            <a:r>
              <a:rPr lang="en-US" dirty="0" smtClean="0"/>
              <a:t> installations)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2138534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47800"/>
            <a:ext cx="9144000" cy="395111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380924" y="690423"/>
            <a:ext cx="1684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/>
              <a:t>Vycon</a:t>
            </a:r>
            <a:r>
              <a:rPr lang="en-US" b="1" dirty="0" smtClean="0"/>
              <a:t> Flywheel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6726956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463" y="1351680"/>
            <a:ext cx="7706050" cy="532117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738486" y="517818"/>
            <a:ext cx="53489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smtClean="0"/>
              <a:t>Data Center Power Distribution Diagram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7524061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Climate Control System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All IT equipment generates heat.</a:t>
            </a:r>
          </a:p>
          <a:p>
            <a:pPr lvl="1"/>
            <a:r>
              <a:rPr lang="en-US" dirty="0" smtClean="0"/>
              <a:t>CPUs, hard drives, power supplies, power transformers, batteries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Climate control has two main concerns:</a:t>
            </a:r>
          </a:p>
          <a:p>
            <a:pPr lvl="1"/>
            <a:r>
              <a:rPr lang="en-US" dirty="0"/>
              <a:t>R</a:t>
            </a:r>
            <a:r>
              <a:rPr lang="en-US" dirty="0" smtClean="0"/>
              <a:t>egulating both temperature and humidity</a:t>
            </a:r>
          </a:p>
          <a:p>
            <a:pPr lvl="1"/>
            <a:r>
              <a:rPr lang="en-US" dirty="0" smtClean="0"/>
              <a:t>Air flow throughout facility</a:t>
            </a:r>
          </a:p>
          <a:p>
            <a:pPr lvl="1"/>
            <a:endParaRPr lang="en-US" dirty="0" smtClean="0"/>
          </a:p>
          <a:p>
            <a:endParaRPr lang="en-US" dirty="0" smtClean="0"/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85366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 center architecture</a:t>
            </a:r>
          </a:p>
          <a:p>
            <a:pPr lvl="1"/>
            <a:r>
              <a:rPr lang="en-US" dirty="0" smtClean="0"/>
              <a:t>Major data center components</a:t>
            </a:r>
          </a:p>
          <a:p>
            <a:pPr lvl="1"/>
            <a:r>
              <a:rPr lang="en-US" dirty="0" smtClean="0"/>
              <a:t>Data center efficiency</a:t>
            </a:r>
          </a:p>
          <a:p>
            <a:pPr lvl="1"/>
            <a:r>
              <a:rPr lang="en-US" dirty="0" smtClean="0"/>
              <a:t>Data center tiers</a:t>
            </a:r>
          </a:p>
          <a:p>
            <a:r>
              <a:rPr lang="en-US" dirty="0" smtClean="0"/>
              <a:t>Future architectures</a:t>
            </a:r>
          </a:p>
          <a:p>
            <a:r>
              <a:rPr lang="en-US" dirty="0" smtClean="0"/>
              <a:t>Final</a:t>
            </a:r>
          </a:p>
        </p:txBody>
      </p:sp>
    </p:spTree>
    <p:extLst>
      <p:ext uri="{BB962C8B-B14F-4D97-AF65-F5344CB8AC3E}">
        <p14:creationId xmlns:p14="http://schemas.microsoft.com/office/powerpoint/2010/main" val="2792144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Climate Control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IT equipment is designed to operate within a specific temp/humidity zone.</a:t>
            </a:r>
          </a:p>
          <a:p>
            <a:pPr lvl="1"/>
            <a:r>
              <a:rPr lang="en-US" dirty="0" smtClean="0"/>
              <a:t>Traditional: 65-75F (18-24C), Humidity 45-50%</a:t>
            </a:r>
          </a:p>
          <a:p>
            <a:pPr lvl="1"/>
            <a:r>
              <a:rPr lang="en-US" dirty="0" smtClean="0"/>
              <a:t>Modern: 75-85F (24-27C)</a:t>
            </a:r>
          </a:p>
          <a:p>
            <a:pPr lvl="1"/>
            <a:r>
              <a:rPr lang="en-US" dirty="0" smtClean="0"/>
              <a:t>Low humidity may cause electrostatic discharge and high humidity causes condensation/corrosion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Climate is controlled by circulating cooling agent throughout data center.</a:t>
            </a:r>
          </a:p>
          <a:p>
            <a:pPr lvl="1"/>
            <a:r>
              <a:rPr lang="en-US" dirty="0" smtClean="0"/>
              <a:t>Cooling agent (water/glycol) removes heat from air.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56395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Cooling Loop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73887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Pumping station in facility moves cooling agent through loop.</a:t>
            </a:r>
          </a:p>
          <a:p>
            <a:endParaRPr lang="en-US" dirty="0" smtClean="0"/>
          </a:p>
          <a:p>
            <a:r>
              <a:rPr lang="en-US" dirty="0" smtClean="0"/>
              <a:t>Heat is removed from loop using a chiller and cooling tower.</a:t>
            </a:r>
          </a:p>
          <a:p>
            <a:endParaRPr lang="en-US" dirty="0" smtClean="0"/>
          </a:p>
          <a:p>
            <a:r>
              <a:rPr lang="en-US" dirty="0" smtClean="0"/>
              <a:t>Coolant passes through Computer Room Air Conditioning Units (CRACs) located throughout server room.</a:t>
            </a:r>
          </a:p>
          <a:p>
            <a:pPr lvl="1"/>
            <a:r>
              <a:rPr lang="en-US" dirty="0" smtClean="0"/>
              <a:t>CRACs are similar to your home air conditioners.</a:t>
            </a:r>
          </a:p>
          <a:p>
            <a:pPr lvl="1"/>
            <a:r>
              <a:rPr lang="en-US" dirty="0" smtClean="0"/>
              <a:t>Some units also provide humidification.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78268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2967" y="1459574"/>
            <a:ext cx="5978271" cy="490218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133035" y="628778"/>
            <a:ext cx="45831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Data Center Cooling Loop Diagram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5767429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417" y="1322741"/>
            <a:ext cx="7874000" cy="49149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51417" y="567402"/>
            <a:ext cx="2724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Data Center Chillers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5535024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187" y="1575536"/>
            <a:ext cx="7817017" cy="487781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93187" y="776726"/>
            <a:ext cx="21446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Cooling Towers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1797957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Center Air Flow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36900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Air flow is one of the biggest concerns in a data center facility.</a:t>
            </a:r>
          </a:p>
          <a:p>
            <a:endParaRPr lang="en-US" dirty="0" smtClean="0"/>
          </a:p>
          <a:p>
            <a:r>
              <a:rPr lang="en-US" dirty="0" smtClean="0"/>
              <a:t>Heat is generally removed from the air.</a:t>
            </a:r>
          </a:p>
          <a:p>
            <a:pPr lvl="1"/>
            <a:r>
              <a:rPr lang="en-US" dirty="0" smtClean="0"/>
              <a:t>High powered or high density equipment can generate hotspots in a server room (example: virtualization/blade systems).</a:t>
            </a:r>
          </a:p>
          <a:p>
            <a:pPr lvl="1"/>
            <a:r>
              <a:rPr lang="en-US" dirty="0" smtClean="0"/>
              <a:t>Need to replace hot air with cold air.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Two common server room designs:</a:t>
            </a:r>
          </a:p>
          <a:p>
            <a:pPr lvl="1"/>
            <a:r>
              <a:rPr lang="en-US" b="1" dirty="0" smtClean="0"/>
              <a:t>Raised-floor facilities</a:t>
            </a:r>
          </a:p>
          <a:p>
            <a:pPr lvl="2"/>
            <a:r>
              <a:rPr lang="en-US" dirty="0" smtClean="0"/>
              <a:t>distribute cool air throughout facility using a sub-floor plenum space and perforated floor tiles</a:t>
            </a:r>
          </a:p>
          <a:p>
            <a:pPr lvl="2"/>
            <a:r>
              <a:rPr lang="en-US" dirty="0" smtClean="0"/>
              <a:t>Most cabling is located below the tiled floor</a:t>
            </a:r>
          </a:p>
          <a:p>
            <a:pPr lvl="2"/>
            <a:endParaRPr lang="en-US" dirty="0" smtClean="0"/>
          </a:p>
          <a:p>
            <a:pPr lvl="1"/>
            <a:r>
              <a:rPr lang="en-US" b="1" dirty="0" smtClean="0"/>
              <a:t>Non-raised floor facilities</a:t>
            </a:r>
          </a:p>
          <a:p>
            <a:pPr lvl="2"/>
            <a:r>
              <a:rPr lang="en-US" dirty="0" smtClean="0"/>
              <a:t>Air is distributed via duct work</a:t>
            </a:r>
          </a:p>
          <a:p>
            <a:pPr lvl="2"/>
            <a:r>
              <a:rPr lang="en-US" dirty="0" smtClean="0"/>
              <a:t>Cabling located on cable ladders and trays above equipment cabinets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19594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6005" b="7994"/>
          <a:stretch/>
        </p:blipFill>
        <p:spPr>
          <a:xfrm>
            <a:off x="0" y="924674"/>
            <a:ext cx="9144000" cy="5212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1488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275" y="739739"/>
            <a:ext cx="8035326" cy="5629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4938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Air Flow Challenges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84848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Biggest challenge is heat containment, trying to maintain separation of hot and cold air.</a:t>
            </a:r>
          </a:p>
          <a:p>
            <a:pPr lvl="1"/>
            <a:r>
              <a:rPr lang="en-US" dirty="0" smtClean="0"/>
              <a:t>Mixing air results in decreased cooling performance and higher operating temps.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Solutions:</a:t>
            </a:r>
          </a:p>
          <a:p>
            <a:pPr lvl="1"/>
            <a:r>
              <a:rPr lang="en-US" dirty="0" smtClean="0"/>
              <a:t>Hot aisle/Cold aisle configurations</a:t>
            </a:r>
          </a:p>
          <a:p>
            <a:pPr lvl="2"/>
            <a:r>
              <a:rPr lang="en-US" dirty="0" smtClean="0"/>
              <a:t>Problem: air can spill over aisles</a:t>
            </a:r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Chimneys: evacuate hot air from equipment cabinets into ceiling plenum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Hot aisle/Cold aisle containment</a:t>
            </a:r>
          </a:p>
          <a:p>
            <a:pPr lvl="2"/>
            <a:r>
              <a:rPr lang="en-US" dirty="0" smtClean="0"/>
              <a:t>Uses curtains, </a:t>
            </a:r>
            <a:r>
              <a:rPr lang="en-US" dirty="0" err="1" smtClean="0"/>
              <a:t>plexiglass</a:t>
            </a:r>
            <a:r>
              <a:rPr lang="en-US" dirty="0" smtClean="0"/>
              <a:t> partitions, enclosures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12304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209" y="982276"/>
            <a:ext cx="8560128" cy="5021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0893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data center?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Specialized physical location designed to support computing infrastructure.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4073" y="3762031"/>
            <a:ext cx="3622727" cy="226420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4382" r="4247"/>
          <a:stretch/>
        </p:blipFill>
        <p:spPr>
          <a:xfrm>
            <a:off x="484632" y="3758237"/>
            <a:ext cx="3858768" cy="226799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447008" y="2959074"/>
            <a:ext cx="19950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NOT THIS</a:t>
            </a:r>
            <a:endParaRPr lang="en-US" sz="36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6512990" y="2959074"/>
            <a:ext cx="10457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THIS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12409473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Server Room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This is what most people think of as the “data center”.</a:t>
            </a:r>
          </a:p>
          <a:p>
            <a:endParaRPr lang="en-US" dirty="0" smtClean="0"/>
          </a:p>
          <a:p>
            <a:r>
              <a:rPr lang="en-US" dirty="0" smtClean="0"/>
              <a:t>Server room houses:</a:t>
            </a:r>
          </a:p>
          <a:p>
            <a:pPr lvl="1"/>
            <a:r>
              <a:rPr lang="en-US" dirty="0" smtClean="0"/>
              <a:t>Equipment racks containing IT equipment</a:t>
            </a:r>
          </a:p>
          <a:p>
            <a:pPr lvl="1"/>
            <a:r>
              <a:rPr lang="en-US" dirty="0" smtClean="0"/>
              <a:t>Power distribution units </a:t>
            </a:r>
          </a:p>
          <a:p>
            <a:pPr lvl="1"/>
            <a:r>
              <a:rPr lang="en-US" dirty="0" smtClean="0"/>
              <a:t>CRAC/ air handling units</a:t>
            </a:r>
          </a:p>
          <a:p>
            <a:pPr lvl="1"/>
            <a:r>
              <a:rPr lang="en-US" dirty="0" smtClean="0"/>
              <a:t>UPS systems (sometimes)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The goal is to place as many racks in the server room as feasible</a:t>
            </a:r>
          </a:p>
          <a:p>
            <a:pPr lvl="1"/>
            <a:r>
              <a:rPr lang="en-US" dirty="0" smtClean="0"/>
              <a:t>Total # racks and rack density depends on power and cooling </a:t>
            </a:r>
          </a:p>
          <a:p>
            <a:pPr lvl="2"/>
            <a:r>
              <a:rPr lang="en-US" dirty="0" smtClean="0"/>
              <a:t>Old datacenters: 1-2KVa/rack</a:t>
            </a:r>
          </a:p>
          <a:p>
            <a:pPr lvl="2"/>
            <a:r>
              <a:rPr lang="en-US" dirty="0" smtClean="0"/>
              <a:t>Newer datacenters: 5-20KVa/rack</a:t>
            </a:r>
          </a:p>
        </p:txBody>
      </p:sp>
    </p:spTree>
    <p:extLst>
      <p:ext uri="{BB962C8B-B14F-4D97-AF65-F5344CB8AC3E}">
        <p14:creationId xmlns:p14="http://schemas.microsoft.com/office/powerpoint/2010/main" val="2607806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671" y="987265"/>
            <a:ext cx="7076426" cy="566114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09671" y="274656"/>
            <a:ext cx="42327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Facebook datacenter (Prineville)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9978369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21935" y="1005485"/>
            <a:ext cx="19994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Equipment lift</a:t>
            </a:r>
            <a:endParaRPr lang="en-US" sz="2400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935" y="1467150"/>
            <a:ext cx="8342210" cy="4334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0862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49229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Data centers usually have multiple network entry points.</a:t>
            </a:r>
          </a:p>
          <a:p>
            <a:endParaRPr lang="en-US" dirty="0" smtClean="0"/>
          </a:p>
          <a:p>
            <a:r>
              <a:rPr lang="en-US" dirty="0" smtClean="0"/>
              <a:t>Fiber located in trenches connecting data center to local fiber access points.</a:t>
            </a:r>
          </a:p>
          <a:p>
            <a:endParaRPr lang="en-US" dirty="0" smtClean="0"/>
          </a:p>
          <a:p>
            <a:r>
              <a:rPr lang="en-US" dirty="0" smtClean="0"/>
              <a:t>Network equipment usually in separate room or cage within data center.</a:t>
            </a:r>
          </a:p>
          <a:p>
            <a:endParaRPr lang="en-US" dirty="0" smtClean="0"/>
          </a:p>
          <a:p>
            <a:r>
              <a:rPr lang="en-US" dirty="0" smtClean="0"/>
              <a:t>Redundant network infrastructure is common.</a:t>
            </a:r>
          </a:p>
          <a:p>
            <a:endParaRPr lang="en-US" dirty="0" smtClean="0"/>
          </a:p>
          <a:p>
            <a:r>
              <a:rPr lang="en-US" dirty="0" smtClean="0"/>
              <a:t>Core routers/switches route data to top of rack (TOR) switches in server room.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08536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700" y="381000"/>
            <a:ext cx="8102600" cy="608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030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1" y="1343859"/>
            <a:ext cx="9131580" cy="4154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2018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Security System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Data center security is oftentimes the #1 concern of its users.</a:t>
            </a:r>
          </a:p>
          <a:p>
            <a:endParaRPr lang="en-US" dirty="0" smtClean="0"/>
          </a:p>
          <a:p>
            <a:r>
              <a:rPr lang="en-US" dirty="0" smtClean="0"/>
              <a:t>Security is a combination of tools and practices.</a:t>
            </a:r>
          </a:p>
          <a:p>
            <a:endParaRPr lang="en-US" dirty="0" smtClean="0"/>
          </a:p>
          <a:p>
            <a:r>
              <a:rPr lang="en-US" dirty="0" smtClean="0"/>
              <a:t>Security is focused on three main areas:</a:t>
            </a:r>
          </a:p>
          <a:p>
            <a:pPr lvl="1"/>
            <a:r>
              <a:rPr lang="en-US" dirty="0" smtClean="0"/>
              <a:t>External perimeter of the facility</a:t>
            </a:r>
          </a:p>
          <a:p>
            <a:pPr lvl="1"/>
            <a:r>
              <a:rPr lang="en-US" dirty="0" smtClean="0"/>
              <a:t>Internal facility spaces</a:t>
            </a:r>
          </a:p>
          <a:p>
            <a:pPr lvl="1"/>
            <a:r>
              <a:rPr lang="en-US" dirty="0" smtClean="0"/>
              <a:t>Organizational security practices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567406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Securing The Perimeter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35532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Property fencing and access gates</a:t>
            </a:r>
          </a:p>
          <a:p>
            <a:endParaRPr lang="en-US" dirty="0" smtClean="0"/>
          </a:p>
          <a:p>
            <a:r>
              <a:rPr lang="en-US" dirty="0" smtClean="0"/>
              <a:t>Security cameras</a:t>
            </a:r>
          </a:p>
          <a:p>
            <a:endParaRPr lang="en-US" dirty="0" smtClean="0"/>
          </a:p>
          <a:p>
            <a:r>
              <a:rPr lang="en-US" dirty="0" smtClean="0"/>
              <a:t>Staffed security checkpoint</a:t>
            </a:r>
          </a:p>
          <a:p>
            <a:endParaRPr lang="en-US" dirty="0" smtClean="0"/>
          </a:p>
          <a:p>
            <a:r>
              <a:rPr lang="en-US" dirty="0" smtClean="0"/>
              <a:t>Locked external access doors with card scanners or biometric readers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Pressure plates on driveways</a:t>
            </a:r>
          </a:p>
          <a:p>
            <a:endParaRPr lang="en-US" dirty="0"/>
          </a:p>
          <a:p>
            <a:r>
              <a:rPr lang="en-US" dirty="0" smtClean="0"/>
              <a:t>Metal mesh walls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01467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549" b="11902"/>
          <a:stretch/>
        </p:blipFill>
        <p:spPr>
          <a:xfrm>
            <a:off x="224418" y="216579"/>
            <a:ext cx="5471895" cy="355194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31539" y="3883631"/>
            <a:ext cx="21339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Access checkpoint at</a:t>
            </a:r>
          </a:p>
          <a:p>
            <a:r>
              <a:rPr lang="en-US" dirty="0" err="1" smtClean="0"/>
              <a:t>Equinix</a:t>
            </a:r>
            <a:r>
              <a:rPr lang="en-US" dirty="0" smtClean="0"/>
              <a:t> data center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7170" y="3658963"/>
            <a:ext cx="2582151" cy="2951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69534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Internal Security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Security cameras</a:t>
            </a:r>
          </a:p>
          <a:p>
            <a:r>
              <a:rPr lang="en-US" dirty="0" smtClean="0"/>
              <a:t>Security desk</a:t>
            </a:r>
          </a:p>
          <a:p>
            <a:r>
              <a:rPr lang="en-US" dirty="0" smtClean="0"/>
              <a:t>Man trap</a:t>
            </a:r>
          </a:p>
          <a:p>
            <a:r>
              <a:rPr lang="en-US" dirty="0" smtClean="0"/>
              <a:t>Anti-tailgating detection</a:t>
            </a:r>
          </a:p>
          <a:p>
            <a:r>
              <a:rPr lang="en-US" dirty="0" smtClean="0"/>
              <a:t>Motion detectors</a:t>
            </a:r>
          </a:p>
          <a:p>
            <a:r>
              <a:rPr lang="en-US" dirty="0" smtClean="0"/>
              <a:t>Locked equipment cabinets</a:t>
            </a:r>
          </a:p>
          <a:p>
            <a:r>
              <a:rPr lang="en-US" dirty="0" smtClean="0"/>
              <a:t>Biometric readers</a:t>
            </a:r>
          </a:p>
          <a:p>
            <a:r>
              <a:rPr lang="en-US" dirty="0" smtClean="0"/>
              <a:t>Cages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88901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Attributes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Physical enclosure for greater </a:t>
            </a:r>
            <a:r>
              <a:rPr lang="en-US" b="1" dirty="0" smtClean="0"/>
              <a:t>security.</a:t>
            </a:r>
          </a:p>
          <a:p>
            <a:endParaRPr lang="en-US" dirty="0" smtClean="0"/>
          </a:p>
          <a:p>
            <a:r>
              <a:rPr lang="en-US" dirty="0" smtClean="0"/>
              <a:t>High grade electrical and heating, venting &amp; cooling (HVAC) systems for greater </a:t>
            </a:r>
            <a:r>
              <a:rPr lang="en-US" b="1" dirty="0" smtClean="0"/>
              <a:t>reliability.</a:t>
            </a:r>
          </a:p>
          <a:p>
            <a:endParaRPr lang="en-US" dirty="0" smtClean="0"/>
          </a:p>
          <a:p>
            <a:r>
              <a:rPr lang="en-US" dirty="0" smtClean="0"/>
              <a:t>Easy access to mechanical and computing systems for greater </a:t>
            </a:r>
            <a:r>
              <a:rPr lang="en-US" b="1" dirty="0" smtClean="0"/>
              <a:t>maintainability.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03914232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8205" y="0"/>
            <a:ext cx="5123372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80858" y="1109608"/>
            <a:ext cx="256457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Data center man trap with biometric palm reader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6422342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196" y="899301"/>
            <a:ext cx="6752562" cy="4858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98570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090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38497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959" y="813713"/>
            <a:ext cx="7497401" cy="4980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96704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Security Practices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24571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Security patrols</a:t>
            </a:r>
          </a:p>
          <a:p>
            <a:endParaRPr lang="en-US" dirty="0" smtClean="0"/>
          </a:p>
          <a:p>
            <a:r>
              <a:rPr lang="en-US" dirty="0" smtClean="0"/>
              <a:t>Monitored security cameras and recording</a:t>
            </a:r>
          </a:p>
          <a:p>
            <a:endParaRPr lang="en-US" dirty="0" smtClean="0"/>
          </a:p>
          <a:p>
            <a:r>
              <a:rPr lang="en-US" dirty="0" smtClean="0"/>
              <a:t>Risk management systems</a:t>
            </a:r>
          </a:p>
          <a:p>
            <a:endParaRPr lang="en-US" dirty="0" smtClean="0"/>
          </a:p>
          <a:p>
            <a:r>
              <a:rPr lang="en-US" dirty="0" smtClean="0"/>
              <a:t>Security certifications</a:t>
            </a:r>
          </a:p>
          <a:p>
            <a:pPr lvl="1"/>
            <a:r>
              <a:rPr lang="en-US" dirty="0" smtClean="0"/>
              <a:t>SOC 1 (SSAE 16), SOC 2, SOC 3</a:t>
            </a:r>
          </a:p>
          <a:p>
            <a:pPr lvl="2"/>
            <a:r>
              <a:rPr lang="en-US" dirty="0" smtClean="0"/>
              <a:t>SOC 2 &amp; 3 audit against actual benchmarks</a:t>
            </a:r>
          </a:p>
          <a:p>
            <a:pPr lvl="1"/>
            <a:r>
              <a:rPr lang="en-US" dirty="0" smtClean="0"/>
              <a:t>ISO 27001</a:t>
            </a:r>
          </a:p>
          <a:p>
            <a:pPr lvl="1"/>
            <a:r>
              <a:rPr lang="en-US" dirty="0" smtClean="0"/>
              <a:t>PCI-DSS (Payment Card Industry Data Security Standard)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474287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Fire Suppression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Fire is a big concern in a data center due to high density of power and heat.</a:t>
            </a:r>
          </a:p>
          <a:p>
            <a:pPr lvl="1"/>
            <a:r>
              <a:rPr lang="en-US" dirty="0" smtClean="0"/>
              <a:t>Flammable materials strictly prohibited</a:t>
            </a:r>
          </a:p>
          <a:p>
            <a:pPr lvl="1"/>
            <a:r>
              <a:rPr lang="en-US" dirty="0" smtClean="0"/>
              <a:t>Systems unboxed in separate build room</a:t>
            </a:r>
          </a:p>
          <a:p>
            <a:pPr lvl="1"/>
            <a:r>
              <a:rPr lang="en-US" dirty="0" smtClean="0"/>
              <a:t>Box dust can trigger smoke detection systems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 Very Early Smoke Detection Apparatus (VESDA) detectors</a:t>
            </a:r>
          </a:p>
          <a:p>
            <a:endParaRPr lang="en-US" dirty="0" smtClean="0"/>
          </a:p>
          <a:p>
            <a:r>
              <a:rPr lang="en-US" dirty="0" smtClean="0"/>
              <a:t>Gaseous fire suppression/ FM200</a:t>
            </a:r>
          </a:p>
          <a:p>
            <a:endParaRPr lang="en-US" dirty="0" smtClean="0"/>
          </a:p>
          <a:p>
            <a:r>
              <a:rPr lang="en-US" dirty="0" smtClean="0"/>
              <a:t>Dry pipe sprinkler system 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01081158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7589" y="3422650"/>
            <a:ext cx="4445000" cy="30099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757" y="148619"/>
            <a:ext cx="4966379" cy="344542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69887" y="3686367"/>
            <a:ext cx="26219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VESDA Control Unit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6485412" y="2960985"/>
            <a:ext cx="19919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Sprinkler head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50998580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5612" y="3156220"/>
            <a:ext cx="4739279" cy="355445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45231" y="3973352"/>
            <a:ext cx="18724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FM200 Tanks</a:t>
            </a:r>
            <a:endParaRPr lang="en-US" sz="2400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935" y="647700"/>
            <a:ext cx="4715641" cy="2866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00107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Center Efficiency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centers are major consumers of power.</a:t>
            </a:r>
          </a:p>
          <a:p>
            <a:pPr lvl="1"/>
            <a:r>
              <a:rPr lang="en-US" dirty="0" smtClean="0"/>
              <a:t>Facilities consume more power than many towns.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Power efficiency of a data center is measured by its Power Utilization Effectiveness (PUE).</a:t>
            </a:r>
          </a:p>
          <a:p>
            <a:endParaRPr lang="en-US" dirty="0" smtClean="0"/>
          </a:p>
          <a:p>
            <a:r>
              <a:rPr lang="en-US" dirty="0" smtClean="0"/>
              <a:t>PUE = Total facility power/ IT equipment power</a:t>
            </a:r>
          </a:p>
        </p:txBody>
      </p:sp>
    </p:spTree>
    <p:extLst>
      <p:ext uri="{BB962C8B-B14F-4D97-AF65-F5344CB8AC3E}">
        <p14:creationId xmlns:p14="http://schemas.microsoft.com/office/powerpoint/2010/main" val="160579284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Center Efficiency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699913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Best theoretical PUE is 1.0</a:t>
            </a:r>
          </a:p>
          <a:p>
            <a:pPr lvl="1"/>
            <a:r>
              <a:rPr lang="en-US" dirty="0"/>
              <a:t>Not possible due to power loss in facility</a:t>
            </a:r>
          </a:p>
          <a:p>
            <a:pPr lvl="1"/>
            <a:r>
              <a:rPr lang="en-US" dirty="0"/>
              <a:t>Average PUE ~ 2.0</a:t>
            </a:r>
          </a:p>
          <a:p>
            <a:pPr lvl="1"/>
            <a:r>
              <a:rPr lang="en-US" dirty="0" smtClean="0"/>
              <a:t>Large cloud data centers &lt; 1.1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PUE decreases as the utilization of a data center increases.</a:t>
            </a:r>
          </a:p>
          <a:p>
            <a:endParaRPr lang="en-US" dirty="0" smtClean="0"/>
          </a:p>
          <a:p>
            <a:r>
              <a:rPr lang="en-US" dirty="0" smtClean="0"/>
              <a:t>Example: Data center is using 2MW of power and IT equipment is using 1.25MW. What is the PUE? </a:t>
            </a:r>
          </a:p>
          <a:p>
            <a:r>
              <a:rPr lang="en-US" dirty="0" smtClean="0"/>
              <a:t>Answer: PUE = 2MW/ 1.25MW = 1.6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65468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Overall Architecture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12746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DC consists of both internal and external assets.</a:t>
            </a:r>
          </a:p>
          <a:p>
            <a:pPr lvl="1"/>
            <a:r>
              <a:rPr lang="en-US" dirty="0"/>
              <a:t>I</a:t>
            </a:r>
            <a:r>
              <a:rPr lang="en-US" dirty="0" smtClean="0"/>
              <a:t>t’s not just a building, it’s a property.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Internal (facility)</a:t>
            </a:r>
          </a:p>
          <a:p>
            <a:pPr lvl="1"/>
            <a:r>
              <a:rPr lang="en-US" dirty="0" smtClean="0"/>
              <a:t>Server room: 50%</a:t>
            </a:r>
          </a:p>
          <a:p>
            <a:pPr lvl="1"/>
            <a:r>
              <a:rPr lang="en-US" dirty="0" smtClean="0"/>
              <a:t>Support equipment: 40%</a:t>
            </a:r>
          </a:p>
          <a:p>
            <a:pPr lvl="1"/>
            <a:r>
              <a:rPr lang="en-US" dirty="0" smtClean="0"/>
              <a:t>Miscellaneous: 10%</a:t>
            </a:r>
          </a:p>
          <a:p>
            <a:pPr lvl="2"/>
            <a:r>
              <a:rPr lang="en-US" dirty="0" smtClean="0"/>
              <a:t>Equipment storage</a:t>
            </a:r>
          </a:p>
          <a:p>
            <a:pPr lvl="2"/>
            <a:r>
              <a:rPr lang="en-US" dirty="0" smtClean="0"/>
              <a:t>Setup bench</a:t>
            </a:r>
          </a:p>
          <a:p>
            <a:pPr lvl="2"/>
            <a:r>
              <a:rPr lang="en-US" dirty="0" smtClean="0"/>
              <a:t>NOC</a:t>
            </a:r>
          </a:p>
          <a:p>
            <a:pPr lvl="2"/>
            <a:r>
              <a:rPr lang="en-US" dirty="0" smtClean="0"/>
              <a:t>Employee workspace</a:t>
            </a:r>
          </a:p>
          <a:p>
            <a:pPr lvl="2"/>
            <a:endParaRPr lang="en-US" dirty="0" smtClean="0"/>
          </a:p>
          <a:p>
            <a:r>
              <a:rPr lang="en-US" dirty="0" smtClean="0"/>
              <a:t>External</a:t>
            </a:r>
          </a:p>
          <a:p>
            <a:pPr lvl="1"/>
            <a:r>
              <a:rPr lang="en-US" dirty="0" smtClean="0"/>
              <a:t>Generators, cooling towers, power transformers, parking lot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38682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Center Efficiency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Site data center in optimal climate to take advantage of free air cooling.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Outside air needs to be in the right temperature and humidity range much of the year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LEED Certification: facility conforms to “green” specifications and materials.</a:t>
            </a:r>
          </a:p>
          <a:p>
            <a:endParaRPr lang="en-US" dirty="0" smtClean="0"/>
          </a:p>
          <a:p>
            <a:r>
              <a:rPr lang="en-US" dirty="0" smtClean="0"/>
              <a:t>Renewable power: solar, wind, geothermal, hydroelectric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357369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Center Tiers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31428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Tier classification system designed by the Uptime Institute</a:t>
            </a:r>
          </a:p>
          <a:p>
            <a:endParaRPr lang="en-US" dirty="0" smtClean="0"/>
          </a:p>
          <a:p>
            <a:r>
              <a:rPr lang="en-US" b="1" dirty="0" smtClean="0"/>
              <a:t>Tier 1</a:t>
            </a:r>
            <a:r>
              <a:rPr lang="en-US" dirty="0" smtClean="0"/>
              <a:t>: basic data center with dedicated space for IT systems, UPS, cooling equipment</a:t>
            </a:r>
          </a:p>
          <a:p>
            <a:endParaRPr lang="en-US" dirty="0" smtClean="0"/>
          </a:p>
          <a:p>
            <a:r>
              <a:rPr lang="en-US" b="1" dirty="0" smtClean="0"/>
              <a:t>Tier 2</a:t>
            </a:r>
          </a:p>
          <a:p>
            <a:pPr lvl="1"/>
            <a:r>
              <a:rPr lang="en-US" dirty="0" smtClean="0"/>
              <a:t>Some data center components are N+1</a:t>
            </a:r>
          </a:p>
          <a:p>
            <a:pPr lvl="1"/>
            <a:r>
              <a:rPr lang="en-US" dirty="0" smtClean="0"/>
              <a:t>Redundant critical power and cooling equipment</a:t>
            </a:r>
          </a:p>
          <a:p>
            <a:pPr lvl="1"/>
            <a:endParaRPr lang="en-US" dirty="0" smtClean="0"/>
          </a:p>
          <a:p>
            <a:r>
              <a:rPr lang="en-US" b="1" dirty="0" smtClean="0"/>
              <a:t>Tier 3</a:t>
            </a:r>
          </a:p>
          <a:p>
            <a:pPr lvl="1"/>
            <a:r>
              <a:rPr lang="en-US" dirty="0" smtClean="0"/>
              <a:t>All major data center components are N+1</a:t>
            </a:r>
          </a:p>
          <a:p>
            <a:pPr lvl="1"/>
            <a:r>
              <a:rPr lang="en-US" dirty="0" smtClean="0"/>
              <a:t>Concurrently maintainable: a redundant delivery path for power and cooling exists to that any component can be serviced without impacting IT operations</a:t>
            </a:r>
          </a:p>
          <a:p>
            <a:pPr lvl="1"/>
            <a:endParaRPr lang="en-US" dirty="0" smtClean="0"/>
          </a:p>
          <a:p>
            <a:r>
              <a:rPr lang="en-US" b="1" dirty="0" smtClean="0"/>
              <a:t>Tier 4</a:t>
            </a:r>
          </a:p>
          <a:p>
            <a:pPr lvl="1"/>
            <a:r>
              <a:rPr lang="en-US" dirty="0" smtClean="0"/>
              <a:t>All of the above, systems are fault tolerant and failover is automated</a:t>
            </a:r>
          </a:p>
        </p:txBody>
      </p:sp>
    </p:spTree>
    <p:extLst>
      <p:ext uri="{BB962C8B-B14F-4D97-AF65-F5344CB8AC3E}">
        <p14:creationId xmlns:p14="http://schemas.microsoft.com/office/powerpoint/2010/main" val="423117529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Center Tiers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 centers must be audited by the Uptime Institute to receive a tier classification.</a:t>
            </a:r>
          </a:p>
          <a:p>
            <a:endParaRPr lang="en-US" dirty="0" smtClean="0"/>
          </a:p>
          <a:p>
            <a:r>
              <a:rPr lang="en-US" dirty="0" smtClean="0"/>
              <a:t>Classification doesn’t just cover design</a:t>
            </a:r>
          </a:p>
          <a:p>
            <a:pPr lvl="1"/>
            <a:r>
              <a:rPr lang="en-US" dirty="0" smtClean="0"/>
              <a:t>Certification of Design Documents</a:t>
            </a:r>
          </a:p>
          <a:p>
            <a:pPr lvl="1"/>
            <a:r>
              <a:rPr lang="en-US" dirty="0" smtClean="0"/>
              <a:t>Certification of Constructed Facility</a:t>
            </a:r>
          </a:p>
          <a:p>
            <a:pPr lvl="1"/>
            <a:r>
              <a:rPr lang="en-US" dirty="0" smtClean="0"/>
              <a:t>Certification of Operational Sustainability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719138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Center Site Concerns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1591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Extensive studies are done before the location of a future data center is determined</a:t>
            </a:r>
          </a:p>
          <a:p>
            <a:pPr lvl="1"/>
            <a:r>
              <a:rPr lang="en-US" dirty="0" smtClean="0"/>
              <a:t>Power and fiber utility access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Zoning to operate generators and industrial equipment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Environmental concerns:</a:t>
            </a:r>
          </a:p>
          <a:p>
            <a:pPr lvl="2"/>
            <a:r>
              <a:rPr lang="en-US" dirty="0" smtClean="0"/>
              <a:t>Earth quake fault line</a:t>
            </a:r>
          </a:p>
          <a:p>
            <a:pPr lvl="2"/>
            <a:r>
              <a:rPr lang="en-US" dirty="0" smtClean="0"/>
              <a:t>Tornado alley</a:t>
            </a:r>
          </a:p>
          <a:p>
            <a:pPr lvl="2"/>
            <a:r>
              <a:rPr lang="en-US" dirty="0" smtClean="0"/>
              <a:t>Flood zone</a:t>
            </a:r>
          </a:p>
          <a:p>
            <a:pPr lvl="2"/>
            <a:r>
              <a:rPr lang="en-US" dirty="0" smtClean="0"/>
              <a:t>Airport flight path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543730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Data Center Architecture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Future DC designs use more exotic power, cooling methods, and form factors.</a:t>
            </a:r>
          </a:p>
          <a:p>
            <a:endParaRPr lang="en-US" dirty="0" smtClean="0"/>
          </a:p>
          <a:p>
            <a:r>
              <a:rPr lang="en-US" dirty="0" smtClean="0"/>
              <a:t>PODS: portable data centers built into shipping containers.</a:t>
            </a:r>
          </a:p>
          <a:p>
            <a:pPr lvl="1"/>
            <a:r>
              <a:rPr lang="en-US" dirty="0" smtClean="0"/>
              <a:t>Prefabricated with all necessary equipment</a:t>
            </a:r>
          </a:p>
          <a:p>
            <a:pPr lvl="1"/>
            <a:r>
              <a:rPr lang="en-US" dirty="0" smtClean="0"/>
              <a:t>Easily transported and moved</a:t>
            </a:r>
          </a:p>
          <a:p>
            <a:pPr lvl="1"/>
            <a:r>
              <a:rPr lang="en-US" dirty="0" smtClean="0"/>
              <a:t>Simply connect power, cooling, and network</a:t>
            </a:r>
          </a:p>
        </p:txBody>
      </p:sp>
    </p:spTree>
    <p:extLst>
      <p:ext uri="{BB962C8B-B14F-4D97-AF65-F5344CB8AC3E}">
        <p14:creationId xmlns:p14="http://schemas.microsoft.com/office/powerpoint/2010/main" val="5909152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3063"/>
            <a:ext cx="6197600" cy="3403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5827" y="3441944"/>
            <a:ext cx="6036920" cy="308025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411434" y="1035635"/>
            <a:ext cx="8960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PODS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60890389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Micro-data centers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Smaller-scale data centers built in modular fashion from PODs.</a:t>
            </a:r>
          </a:p>
          <a:p>
            <a:pPr lvl="1"/>
            <a:r>
              <a:rPr lang="en-US" dirty="0" smtClean="0"/>
              <a:t>Typically unattended facilities in remote locations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Computing/storage allowance designed to handle certain amount of capacity die off.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Microsoft Bing Maps data center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697101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4800"/>
            <a:ext cx="9144000" cy="6238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37924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Modular Datacenters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Build a data center shell with all supporting power and cooling equipment.</a:t>
            </a:r>
          </a:p>
          <a:p>
            <a:endParaRPr lang="en-US" dirty="0" smtClean="0"/>
          </a:p>
          <a:p>
            <a:r>
              <a:rPr lang="en-US" dirty="0" smtClean="0"/>
              <a:t>Place compute and storage containers into the shell.</a:t>
            </a:r>
          </a:p>
          <a:p>
            <a:endParaRPr lang="en-US" dirty="0" smtClean="0"/>
          </a:p>
          <a:p>
            <a:r>
              <a:rPr lang="en-US" dirty="0" smtClean="0"/>
              <a:t>Replace containers periodically to upgrade capacity.</a:t>
            </a:r>
          </a:p>
          <a:p>
            <a:endParaRPr lang="en-US" dirty="0" smtClean="0"/>
          </a:p>
          <a:p>
            <a:r>
              <a:rPr lang="en-US" dirty="0" smtClean="0"/>
              <a:t>Microsoft Chicago/ Azure facility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52701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090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4450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8200"/>
            <a:ext cx="9144000" cy="5158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30118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Facebook Prineville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Innovative cooling system utilizing outside air, filtration, and evaporative spray system.</a:t>
            </a:r>
          </a:p>
          <a:p>
            <a:endParaRPr lang="en-US" dirty="0" smtClean="0"/>
          </a:p>
          <a:p>
            <a:r>
              <a:rPr lang="en-US" dirty="0" smtClean="0"/>
              <a:t>Facebook started the Open Compute Project to encourage sharing innovative data center and systems designs.</a:t>
            </a:r>
          </a:p>
          <a:p>
            <a:pPr lvl="1"/>
            <a:r>
              <a:rPr lang="en-US" dirty="0" smtClean="0"/>
              <a:t>Large cloud providers build their own equipment</a:t>
            </a:r>
          </a:p>
        </p:txBody>
      </p:sp>
    </p:spTree>
    <p:extLst>
      <p:ext uri="{BB962C8B-B14F-4D97-AF65-F5344CB8AC3E}">
        <p14:creationId xmlns:p14="http://schemas.microsoft.com/office/powerpoint/2010/main" val="270726878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500" y="838200"/>
            <a:ext cx="8255000" cy="516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64497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3954"/>
            <a:ext cx="9144000" cy="57785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94550" y="357541"/>
            <a:ext cx="7648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Microsoft LES eliminates UPS by combining computer power supply and battery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113417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Homework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062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No homework this week. 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Good luck on the final exam!</a:t>
            </a:r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4412214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DC Key Components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Power system</a:t>
            </a:r>
          </a:p>
          <a:p>
            <a:r>
              <a:rPr lang="en-US" dirty="0" smtClean="0"/>
              <a:t>Climate control system</a:t>
            </a:r>
          </a:p>
          <a:p>
            <a:r>
              <a:rPr lang="en-US" dirty="0" smtClean="0"/>
              <a:t>Network</a:t>
            </a:r>
          </a:p>
          <a:p>
            <a:r>
              <a:rPr lang="en-US" dirty="0" smtClean="0"/>
              <a:t>Security system</a:t>
            </a:r>
          </a:p>
          <a:p>
            <a:r>
              <a:rPr lang="en-US" dirty="0" smtClean="0"/>
              <a:t>Fire detection and suppression</a:t>
            </a:r>
          </a:p>
          <a:p>
            <a:r>
              <a:rPr lang="en-US" dirty="0" smtClean="0"/>
              <a:t>Server room</a:t>
            </a:r>
          </a:p>
          <a:p>
            <a:r>
              <a:rPr lang="en-US" dirty="0" smtClean="0"/>
              <a:t>Network Operations Center (NOC)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107293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Power System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Power system is critical for IT system reliability.</a:t>
            </a:r>
          </a:p>
          <a:p>
            <a:endParaRPr lang="en-US" dirty="0" smtClean="0"/>
          </a:p>
          <a:p>
            <a:r>
              <a:rPr lang="en-US" dirty="0" smtClean="0"/>
              <a:t>3 basic parts:</a:t>
            </a:r>
          </a:p>
          <a:p>
            <a:pPr lvl="1"/>
            <a:r>
              <a:rPr lang="en-US" b="1" dirty="0" smtClean="0"/>
              <a:t>Distribution</a:t>
            </a:r>
            <a:r>
              <a:rPr lang="en-US" dirty="0"/>
              <a:t>: power from utility providers and </a:t>
            </a:r>
            <a:r>
              <a:rPr lang="en-US" dirty="0" smtClean="0"/>
              <a:t>generators must </a:t>
            </a:r>
            <a:r>
              <a:rPr lang="en-US" dirty="0"/>
              <a:t>be distributed to IT </a:t>
            </a:r>
            <a:r>
              <a:rPr lang="en-US" dirty="0" smtClean="0"/>
              <a:t>equipment.</a:t>
            </a:r>
          </a:p>
          <a:p>
            <a:pPr lvl="1"/>
            <a:endParaRPr lang="en-US" dirty="0" smtClean="0"/>
          </a:p>
          <a:p>
            <a:pPr lvl="1"/>
            <a:r>
              <a:rPr lang="en-US" b="1" dirty="0" smtClean="0"/>
              <a:t>Generation</a:t>
            </a:r>
            <a:r>
              <a:rPr lang="en-US" dirty="0" smtClean="0"/>
              <a:t>: most DCs have the ability to generate their own power using generators (</a:t>
            </a:r>
            <a:r>
              <a:rPr lang="en-US" dirty="0" err="1" smtClean="0"/>
              <a:t>gensets</a:t>
            </a:r>
            <a:r>
              <a:rPr lang="en-US" dirty="0" smtClean="0"/>
              <a:t>).</a:t>
            </a:r>
          </a:p>
          <a:p>
            <a:pPr lvl="1"/>
            <a:endParaRPr lang="en-US" dirty="0" smtClean="0"/>
          </a:p>
          <a:p>
            <a:pPr lvl="1"/>
            <a:r>
              <a:rPr lang="en-US" b="1" dirty="0" smtClean="0"/>
              <a:t>Switching</a:t>
            </a:r>
            <a:r>
              <a:rPr lang="en-US" dirty="0" smtClean="0"/>
              <a:t>: DC operator must be able to control flow of power in facility.</a:t>
            </a:r>
          </a:p>
        </p:txBody>
      </p:sp>
    </p:spTree>
    <p:extLst>
      <p:ext uri="{BB962C8B-B14F-4D97-AF65-F5344CB8AC3E}">
        <p14:creationId xmlns:p14="http://schemas.microsoft.com/office/powerpoint/2010/main" val="39317651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Power Distribution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49229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Power utilities supply power to multiple sub-stations forming separate geographical grids.</a:t>
            </a:r>
          </a:p>
          <a:p>
            <a:endParaRPr lang="en-US" dirty="0" smtClean="0"/>
          </a:p>
          <a:p>
            <a:r>
              <a:rPr lang="en-US" dirty="0" smtClean="0"/>
              <a:t>One or more feeds from substations connect to transformers at data center facility.</a:t>
            </a:r>
          </a:p>
          <a:p>
            <a:endParaRPr lang="en-US" dirty="0" smtClean="0"/>
          </a:p>
          <a:p>
            <a:r>
              <a:rPr lang="en-US" dirty="0" smtClean="0"/>
              <a:t>Power is connected through switching infrastructure at facility to Power Distribution Units (PDUs) in server room.</a:t>
            </a:r>
          </a:p>
          <a:p>
            <a:endParaRPr lang="en-US" dirty="0" smtClean="0"/>
          </a:p>
          <a:p>
            <a:r>
              <a:rPr lang="en-US" dirty="0" smtClean="0"/>
              <a:t>PDUs provide power circuits to individual equipment racks.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77473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2414</TotalTime>
  <Words>1796</Words>
  <Application>Microsoft Macintosh PowerPoint</Application>
  <PresentationFormat>On-screen Show (4:3)</PresentationFormat>
  <Paragraphs>338</Paragraphs>
  <Slides>63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66" baseType="lpstr">
      <vt:lpstr>Arial</vt:lpstr>
      <vt:lpstr>Calibri</vt:lpstr>
      <vt:lpstr>Office Theme</vt:lpstr>
      <vt:lpstr>DevOps &amp; Cloud Infrastructure SEIS 665 Week 13</vt:lpstr>
      <vt:lpstr>Agenda</vt:lpstr>
      <vt:lpstr>What is a data center?</vt:lpstr>
      <vt:lpstr>Key Attributes</vt:lpstr>
      <vt:lpstr>Overall Architecture</vt:lpstr>
      <vt:lpstr>PowerPoint Presentation</vt:lpstr>
      <vt:lpstr>DC Key Components</vt:lpstr>
      <vt:lpstr>Power System</vt:lpstr>
      <vt:lpstr>Power Distribution</vt:lpstr>
      <vt:lpstr>PowerPoint Presentation</vt:lpstr>
      <vt:lpstr>Power Generation</vt:lpstr>
      <vt:lpstr>PowerPoint Presentation</vt:lpstr>
      <vt:lpstr>Power Switching</vt:lpstr>
      <vt:lpstr>PowerPoint Presentation</vt:lpstr>
      <vt:lpstr>Uninterruptable Power Supply (UPS)</vt:lpstr>
      <vt:lpstr>PowerPoint Presentation</vt:lpstr>
      <vt:lpstr>PowerPoint Presentation</vt:lpstr>
      <vt:lpstr>PowerPoint Presentation</vt:lpstr>
      <vt:lpstr>Climate Control System</vt:lpstr>
      <vt:lpstr>Climate Control</vt:lpstr>
      <vt:lpstr>Cooling Loop</vt:lpstr>
      <vt:lpstr>PowerPoint Presentation</vt:lpstr>
      <vt:lpstr>PowerPoint Presentation</vt:lpstr>
      <vt:lpstr>PowerPoint Presentation</vt:lpstr>
      <vt:lpstr>Data Center Air Flow</vt:lpstr>
      <vt:lpstr>PowerPoint Presentation</vt:lpstr>
      <vt:lpstr>PowerPoint Presentation</vt:lpstr>
      <vt:lpstr>Air Flow Challenges</vt:lpstr>
      <vt:lpstr>PowerPoint Presentation</vt:lpstr>
      <vt:lpstr>Server Room</vt:lpstr>
      <vt:lpstr>PowerPoint Presentation</vt:lpstr>
      <vt:lpstr>PowerPoint Presentation</vt:lpstr>
      <vt:lpstr>Network</vt:lpstr>
      <vt:lpstr>PowerPoint Presentation</vt:lpstr>
      <vt:lpstr>PowerPoint Presentation</vt:lpstr>
      <vt:lpstr>Security System</vt:lpstr>
      <vt:lpstr>Securing The Perimeter</vt:lpstr>
      <vt:lpstr>PowerPoint Presentation</vt:lpstr>
      <vt:lpstr>Internal Security</vt:lpstr>
      <vt:lpstr>PowerPoint Presentation</vt:lpstr>
      <vt:lpstr>PowerPoint Presentation</vt:lpstr>
      <vt:lpstr>PowerPoint Presentation</vt:lpstr>
      <vt:lpstr>PowerPoint Presentation</vt:lpstr>
      <vt:lpstr>Security Practices</vt:lpstr>
      <vt:lpstr>Fire Suppression</vt:lpstr>
      <vt:lpstr>PowerPoint Presentation</vt:lpstr>
      <vt:lpstr>PowerPoint Presentation</vt:lpstr>
      <vt:lpstr>Data Center Efficiency</vt:lpstr>
      <vt:lpstr>Data Center Efficiency</vt:lpstr>
      <vt:lpstr>Data Center Efficiency</vt:lpstr>
      <vt:lpstr>Data Center Tiers</vt:lpstr>
      <vt:lpstr>Data Center Tiers</vt:lpstr>
      <vt:lpstr>Data Center Site Concerns</vt:lpstr>
      <vt:lpstr>Future Data Center Architecture</vt:lpstr>
      <vt:lpstr>PowerPoint Presentation</vt:lpstr>
      <vt:lpstr>Micro-data centers</vt:lpstr>
      <vt:lpstr>PowerPoint Presentation</vt:lpstr>
      <vt:lpstr>Modular Datacenters</vt:lpstr>
      <vt:lpstr>PowerPoint Presentation</vt:lpstr>
      <vt:lpstr>Facebook Prineville</vt:lpstr>
      <vt:lpstr>PowerPoint Presentation</vt:lpstr>
      <vt:lpstr>PowerPoint Presentation</vt:lpstr>
      <vt:lpstr>Homework</vt:lpstr>
    </vt:vector>
  </TitlesOfParts>
  <Company/>
  <LinksUpToDate>false</LinksUpToDate>
  <SharedDoc>false</SharedDoc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DevOps &amp; Cloud Infrastructure SEIS 6XX Week 13</dc:title>
  <dc:creator>Jason Baker</dc:creator>
  <cp:lastModifiedBy>Baker, Jason D.</cp:lastModifiedBy>
  <cp:revision>35</cp:revision>
  <dcterms:created xsi:type="dcterms:W3CDTF">2016-04-25T17:30:29Z</dcterms:created>
  <dcterms:modified xsi:type="dcterms:W3CDTF">2016-12-05T23:42:02Z</dcterms:modified>
</cp:coreProperties>
</file>